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handoutMasterIdLst>
    <p:handoutMasterId r:id="rId16"/>
  </p:handoutMasterIdLst>
  <p:sldIdLst>
    <p:sldId id="279" r:id="rId5"/>
    <p:sldId id="295" r:id="rId6"/>
    <p:sldId id="282" r:id="rId7"/>
    <p:sldId id="283" r:id="rId8"/>
    <p:sldId id="288" r:id="rId9"/>
    <p:sldId id="292" r:id="rId10"/>
    <p:sldId id="291" r:id="rId11"/>
    <p:sldId id="290" r:id="rId12"/>
    <p:sldId id="289" r:id="rId13"/>
    <p:sldId id="294" r:id="rId14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6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DBF8DE-589A-AE44-9682-9458E570E2B5}" v="1" dt="2024-09-05T21:52:21.747"/>
  </p1510:revLst>
</p1510:revInfo>
</file>

<file path=ppt/tableStyles.xml><?xml version="1.0" encoding="utf-8"?>
<a:tblStyleLst xmlns:a="http://schemas.openxmlformats.org/drawingml/2006/main" def="{D03447BB-5D67-496B-8E87-E561075AD55C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71" autoAdjust="0"/>
    <p:restoredTop sz="96315" autoAdjust="0"/>
  </p:normalViewPr>
  <p:slideViewPr>
    <p:cSldViewPr>
      <p:cViewPr varScale="1">
        <p:scale>
          <a:sx n="130" d="100"/>
          <a:sy n="130" d="100"/>
        </p:scale>
        <p:origin x="200" y="1072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-432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5" d="100"/>
          <a:sy n="85" d="100"/>
        </p:scale>
        <p:origin x="3804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4C6E1-AF92-4FB7-A013-0B520EBC30AE}" type="datetimeFigureOut">
              <a:rPr lang="en-US"/>
              <a:t>9/5/24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52D9BF-D574-4807-B36C-9E2A025BE82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067921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C10850-0874-4A61-99B4-D613C5E8D9EA}" type="datetimeFigureOut">
              <a:rPr lang="en-US"/>
              <a:t>9/5/24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1EC53-F507-411E-9ADC-FBCFECE09D3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58182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1EC53-F507-411E-9ADC-FBCFECE09D3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907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607" y="-1115"/>
            <a:ext cx="12190403" cy="6863692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62" name="Rectangle 61"/>
          <p:cNvSpPr/>
          <p:nvPr/>
        </p:nvSpPr>
        <p:spPr bwMode="hidden">
          <a:xfrm>
            <a:off x="0" y="1905001"/>
            <a:ext cx="12188825" cy="214825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>
              <a:lnSpc>
                <a:spcPct val="90000"/>
              </a:lnSpc>
            </a:pPr>
            <a:endParaRPr sz="320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8883" y="1905002"/>
            <a:ext cx="9751060" cy="2147926"/>
          </a:xfrm>
        </p:spPr>
        <p:txBody>
          <a:bodyPr anchor="ctr">
            <a:normAutofit/>
          </a:bodyPr>
          <a:lstStyle>
            <a:lvl1pPr algn="ctr">
              <a:defRPr sz="4400" cap="all" normalizeH="0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8883" y="4140200"/>
            <a:ext cx="9751060" cy="1016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lternate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1163" y="482600"/>
            <a:ext cx="3961368" cy="1422400"/>
          </a:xfrm>
        </p:spPr>
        <p:txBody>
          <a:bodyPr anchor="b" anchorCtr="0">
            <a:norm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9" name="Rectangle 8" descr="&#10;"/>
          <p:cNvSpPr/>
          <p:nvPr/>
        </p:nvSpPr>
        <p:spPr>
          <a:xfrm>
            <a:off x="0" y="-1115"/>
            <a:ext cx="7618016" cy="68591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&#10;"/>
          <p:cNvSpPr>
            <a:spLocks noGrp="1"/>
          </p:cNvSpPr>
          <p:nvPr>
            <p:ph type="pic" idx="1"/>
          </p:nvPr>
        </p:nvSpPr>
        <p:spPr>
          <a:xfrm>
            <a:off x="507868" y="482600"/>
            <a:ext cx="6602281" cy="5842001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7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21163" y="2108200"/>
            <a:ext cx="3961368" cy="426720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2000">
                <a:solidFill>
                  <a:schemeClr val="tx1"/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6303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669581">
              <a:defRPr baseline="0"/>
            </a:lvl6pPr>
            <a:lvl7pPr marL="2669581">
              <a:defRPr baseline="0"/>
            </a:lvl7pPr>
            <a:lvl8pPr marL="2669581">
              <a:defRPr baseline="0"/>
            </a:lvl8pPr>
            <a:lvl9pPr marL="2669581">
              <a:defRPr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9/5/24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40043" y="482599"/>
            <a:ext cx="1843982" cy="57912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162" y="482599"/>
            <a:ext cx="9040045" cy="5791201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9/5/24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9/5/24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sosceles Triangle 5"/>
          <p:cNvSpPr/>
          <p:nvPr/>
        </p:nvSpPr>
        <p:spPr>
          <a:xfrm>
            <a:off x="-1607" y="-1115"/>
            <a:ext cx="12190403" cy="6863692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3" y="1524000"/>
            <a:ext cx="9751060" cy="1992597"/>
          </a:xfrm>
        </p:spPr>
        <p:txBody>
          <a:bodyPr anchor="b" anchorCtr="0">
            <a:noAutofit/>
          </a:bodyPr>
          <a:lstStyle>
            <a:lvl1pPr algn="ctr">
              <a:defRPr sz="4400" b="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3632200"/>
            <a:ext cx="9751060" cy="1016000"/>
          </a:xfrm>
        </p:spPr>
        <p:txBody>
          <a:bodyPr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9/5/24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162" y="1803401"/>
            <a:ext cx="4977104" cy="4470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400"/>
            </a:lvl6pPr>
            <a:lvl7pPr marL="2669581">
              <a:defRPr sz="1400"/>
            </a:lvl7pPr>
            <a:lvl8pPr marL="2669581">
              <a:defRPr sz="1400"/>
            </a:lvl8pPr>
            <a:lvl9pPr marL="2669581"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7559" y="1803401"/>
            <a:ext cx="4977104" cy="4470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 marL="2669581">
              <a:defRPr sz="1400" baseline="0"/>
            </a:lvl6pPr>
            <a:lvl7pPr marL="2669581">
              <a:defRPr sz="1400" baseline="0"/>
            </a:lvl7pPr>
            <a:lvl8pPr marL="2669581">
              <a:defRPr sz="1400" baseline="0"/>
            </a:lvl8pPr>
            <a:lvl9pPr marL="2669581">
              <a:defRPr sz="14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9/5/24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162" y="1803400"/>
            <a:ext cx="4977104" cy="9144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800" b="0">
                <a:solidFill>
                  <a:schemeClr val="tx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162" y="2717800"/>
            <a:ext cx="4977104" cy="3556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 marL="2669581">
              <a:defRPr sz="1400"/>
            </a:lvl6pPr>
            <a:lvl7pPr marL="2669581">
              <a:defRPr sz="1400"/>
            </a:lvl7pPr>
            <a:lvl8pPr marL="2669581">
              <a:defRPr sz="1400"/>
            </a:lvl8pPr>
            <a:lvl9pPr marL="2669581"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7559" y="1803400"/>
            <a:ext cx="4977104" cy="9144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800" b="0">
                <a:solidFill>
                  <a:schemeClr val="tx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7559" y="2717800"/>
            <a:ext cx="4977104" cy="3556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 marL="2669581">
              <a:defRPr sz="1400"/>
            </a:lvl6pPr>
            <a:lvl7pPr marL="2669581">
              <a:defRPr sz="1400"/>
            </a:lvl7pPr>
            <a:lvl8pPr marL="2669581">
              <a:defRPr sz="1400" baseline="0"/>
            </a:lvl8pPr>
            <a:lvl9pPr marL="2669581">
              <a:defRPr sz="14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9/5/24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9/5/24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1163" y="482600"/>
            <a:ext cx="3961368" cy="1422400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0" y="-1115"/>
            <a:ext cx="7618016" cy="68591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white">
          <a:xfrm>
            <a:off x="507868" y="482600"/>
            <a:ext cx="6602280" cy="5842001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21163" y="2108200"/>
            <a:ext cx="3961368" cy="426720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1600"/>
              </a:spcBef>
              <a:buNone/>
              <a:defRPr sz="2000">
                <a:solidFill>
                  <a:schemeClr val="tx1"/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607" y="-1115"/>
            <a:ext cx="12190403" cy="6863692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9133" y="1905000"/>
            <a:ext cx="5180251" cy="1727200"/>
          </a:xfrm>
        </p:spPr>
        <p:txBody>
          <a:bodyPr anchor="b" anchorCtr="0">
            <a:norm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0" y="-1115"/>
            <a:ext cx="6093594" cy="68591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&#10;"/>
          <p:cNvSpPr>
            <a:spLocks noGrp="1"/>
          </p:cNvSpPr>
          <p:nvPr>
            <p:ph type="pic" idx="1"/>
          </p:nvPr>
        </p:nvSpPr>
        <p:spPr>
          <a:xfrm>
            <a:off x="507869" y="482601"/>
            <a:ext cx="5077859" cy="5862706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7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99133" y="3733800"/>
            <a:ext cx="5180251" cy="172720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2000">
                <a:solidFill>
                  <a:schemeClr val="tx1"/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162" y="482600"/>
            <a:ext cx="10360501" cy="1219200"/>
          </a:xfrm>
          <a:prstGeom prst="rect">
            <a:avLst/>
          </a:prstGeom>
          <a:effectLst/>
        </p:spPr>
        <p:txBody>
          <a:bodyPr vert="horz" lIns="121899" tIns="60949" rIns="121899" bIns="60949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162" y="1803401"/>
            <a:ext cx="10360501" cy="44704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162" y="6375400"/>
            <a:ext cx="7414869" cy="195072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35324" y="6375400"/>
            <a:ext cx="1422030" cy="195072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3B9B9059-F1D6-41D0-95CF-D21CAA096B3A}" type="datetimeFigureOut">
              <a:rPr lang="en-US"/>
              <a:pPr/>
              <a:t>9/5/24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41760" y="6375400"/>
            <a:ext cx="832903" cy="195072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E5FD5434-F838-4DD4-A17B-1CB1A1850DF4}" type="slidenum">
              <a:rPr/>
              <a:pPr/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82" r:id="rId10"/>
    <p:sldLayoutId id="2147483678" r:id="rId11"/>
    <p:sldLayoutId id="214748367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1218987" rtl="0" eaLnBrk="1" latinLnBrk="0" hangingPunct="1">
        <a:lnSpc>
          <a:spcPct val="8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1218987" rtl="0" eaLnBrk="1" latinLnBrk="0" hangingPunct="1">
        <a:lnSpc>
          <a:spcPct val="90000"/>
        </a:lnSpc>
        <a:spcBef>
          <a:spcPts val="1600"/>
        </a:spcBef>
        <a:buClr>
          <a:schemeClr val="tx2"/>
        </a:buClr>
        <a:buSzPct val="9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90000"/>
        <a:buFont typeface="Cambria" pitchFamily="18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100000"/>
        <a:buFont typeface="Cambria" pitchFamily="18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100000"/>
        <a:buFont typeface="Cambria" pitchFamily="18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100000"/>
        <a:buFont typeface="Cambria" pitchFamily="18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piusxnc.com/rcia-2025" TargetMode="Externa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latin typeface="Century Gothic" panose="020B0502020202020204" pitchFamily="34" charset="0"/>
              </a:rPr>
              <a:t>RCIA</a:t>
            </a:r>
            <a:br>
              <a:rPr lang="en-US" sz="4800" b="1" dirty="0">
                <a:latin typeface="Century Gothic" panose="020B0502020202020204" pitchFamily="34" charset="0"/>
              </a:rPr>
            </a:br>
            <a:br>
              <a:rPr lang="en-US" sz="4800" b="1" dirty="0">
                <a:latin typeface="Century Gothic" panose="020B0502020202020204" pitchFamily="34" charset="0"/>
              </a:rPr>
            </a:br>
            <a:r>
              <a:rPr lang="en-US" sz="4800" b="1" dirty="0">
                <a:latin typeface="Century Gothic" panose="020B0502020202020204" pitchFamily="34" charset="0"/>
              </a:rPr>
              <a:t>RITE OF CHRISTIAN INITIATION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C362567-86A8-0C29-6AB4-11BF829A5A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87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5612" y="228600"/>
            <a:ext cx="5334000" cy="6400800"/>
          </a:xfrm>
        </p:spPr>
        <p:txBody>
          <a:bodyPr>
            <a:noAutofit/>
          </a:bodyPr>
          <a:lstStyle/>
          <a:p>
            <a:pPr lvl="0" algn="ctr"/>
            <a:r>
              <a:rPr lang="en-US" sz="4000" dirty="0">
                <a:latin typeface="Century Gothic" panose="020B0502020202020204" pitchFamily="34" charset="0"/>
              </a:rPr>
              <a:t>HAIL MARY</a:t>
            </a:r>
          </a:p>
          <a:p>
            <a:pPr algn="ctr" fontAlgn="base"/>
            <a:r>
              <a:rPr lang="en-US" sz="3200" b="0" i="0" dirty="0">
                <a:effectLst/>
                <a:latin typeface="Roboto" panose="02000000000000000000" pitchFamily="2" charset="0"/>
              </a:rPr>
              <a:t>Hail, Mary, full of grace,</a:t>
            </a:r>
            <a:br>
              <a:rPr lang="en-US" sz="3200" b="0" i="0" dirty="0">
                <a:effectLst/>
                <a:latin typeface="Roboto" panose="02000000000000000000" pitchFamily="2" charset="0"/>
              </a:rPr>
            </a:br>
            <a:r>
              <a:rPr lang="en-US" sz="3200" b="0" i="0" dirty="0">
                <a:effectLst/>
                <a:latin typeface="Roboto" panose="02000000000000000000" pitchFamily="2" charset="0"/>
              </a:rPr>
              <a:t>the Lord is with thee.</a:t>
            </a:r>
            <a:br>
              <a:rPr lang="en-US" sz="3200" b="0" i="0" dirty="0">
                <a:effectLst/>
                <a:latin typeface="Roboto" panose="02000000000000000000" pitchFamily="2" charset="0"/>
              </a:rPr>
            </a:br>
            <a:r>
              <a:rPr lang="en-US" sz="3200" b="0" i="0" dirty="0">
                <a:effectLst/>
                <a:latin typeface="Roboto" panose="02000000000000000000" pitchFamily="2" charset="0"/>
              </a:rPr>
              <a:t>Blessed art thou among women</a:t>
            </a:r>
            <a:br>
              <a:rPr lang="en-US" sz="3200" b="0" i="0" dirty="0">
                <a:effectLst/>
                <a:latin typeface="Roboto" panose="02000000000000000000" pitchFamily="2" charset="0"/>
              </a:rPr>
            </a:br>
            <a:r>
              <a:rPr lang="en-US" sz="3200" b="0" i="0" dirty="0">
                <a:effectLst/>
                <a:latin typeface="Roboto" panose="02000000000000000000" pitchFamily="2" charset="0"/>
              </a:rPr>
              <a:t>and blessed is the fruit of thy womb, Jesus.</a:t>
            </a:r>
            <a:br>
              <a:rPr lang="en-US" sz="3200" b="0" i="0" dirty="0">
                <a:effectLst/>
                <a:latin typeface="Roboto" panose="02000000000000000000" pitchFamily="2" charset="0"/>
              </a:rPr>
            </a:br>
            <a:r>
              <a:rPr lang="en-US" sz="3200" b="0" i="0" dirty="0">
                <a:effectLst/>
                <a:latin typeface="Roboto" panose="02000000000000000000" pitchFamily="2" charset="0"/>
              </a:rPr>
              <a:t>Holy Mary, Mother of God,</a:t>
            </a:r>
            <a:br>
              <a:rPr lang="en-US" sz="3200" b="0" i="0" dirty="0">
                <a:effectLst/>
                <a:latin typeface="Roboto" panose="02000000000000000000" pitchFamily="2" charset="0"/>
              </a:rPr>
            </a:br>
            <a:r>
              <a:rPr lang="en-US" sz="3200" b="0" i="0" dirty="0">
                <a:effectLst/>
                <a:latin typeface="Roboto" panose="02000000000000000000" pitchFamily="2" charset="0"/>
              </a:rPr>
              <a:t>pray for us sinners,</a:t>
            </a:r>
            <a:br>
              <a:rPr lang="en-US" sz="3200" b="0" i="0" dirty="0">
                <a:effectLst/>
                <a:latin typeface="Roboto" panose="02000000000000000000" pitchFamily="2" charset="0"/>
              </a:rPr>
            </a:br>
            <a:r>
              <a:rPr lang="en-US" sz="3200" b="0" i="0" dirty="0">
                <a:effectLst/>
                <a:latin typeface="Roboto" panose="02000000000000000000" pitchFamily="2" charset="0"/>
              </a:rPr>
              <a:t>now and at the hour of our death.</a:t>
            </a:r>
          </a:p>
          <a:p>
            <a:pPr algn="ctr" fontAlgn="base"/>
            <a:r>
              <a:rPr lang="en-US" sz="3200" b="0" i="0" dirty="0">
                <a:effectLst/>
                <a:latin typeface="Roboto" panose="02000000000000000000" pitchFamily="2" charset="0"/>
              </a:rPr>
              <a:t>Amen.</a:t>
            </a:r>
          </a:p>
          <a:p>
            <a:pPr lvl="0" algn="ctr"/>
            <a:endParaRPr lang="en-US" sz="2800" i="1" dirty="0">
              <a:latin typeface="Century Gothic" panose="020B0502020202020204" pitchFamily="34" charset="0"/>
            </a:endParaRPr>
          </a:p>
        </p:txBody>
      </p:sp>
      <p:pic>
        <p:nvPicPr>
          <p:cNvPr id="1026" name="Picture 2" descr="Children of God: Scott Hahn Reflects on the Feast of Mary, Mother of God –  St. Paul Center">
            <a:extLst>
              <a:ext uri="{FF2B5EF4-FFF2-40B4-BE49-F238E27FC236}">
                <a16:creationId xmlns:a16="http://schemas.microsoft.com/office/drawing/2014/main" id="{7E10C5D7-B0A1-8B22-53C0-AD1BB6D8CB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6753" y="228600"/>
            <a:ext cx="4812631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8500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DA01D75-9C22-33DD-31E8-C563F9FBD9E1}"/>
              </a:ext>
            </a:extLst>
          </p:cNvPr>
          <p:cNvSpPr txBox="1"/>
          <p:nvPr/>
        </p:nvSpPr>
        <p:spPr>
          <a:xfrm>
            <a:off x="265112" y="120402"/>
            <a:ext cx="11658600" cy="6617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0" i="0" dirty="0">
                <a:effectLst/>
                <a:latin typeface="Helvetica Neue" panose="02000503000000020004" pitchFamily="2" charset="0"/>
              </a:rPr>
              <a:t>OUR FATHER</a:t>
            </a:r>
          </a:p>
          <a:p>
            <a:pPr algn="ctr"/>
            <a:endParaRPr lang="en-US" sz="3600" b="0" i="0" dirty="0">
              <a:effectLst/>
              <a:latin typeface="Helvetica Neue" panose="02000503000000020004" pitchFamily="2" charset="0"/>
            </a:endParaRPr>
          </a:p>
          <a:p>
            <a:pPr algn="ctr"/>
            <a:r>
              <a:rPr lang="en-US" sz="3200" b="0" i="0" dirty="0">
                <a:effectLst/>
                <a:latin typeface="Roboto" panose="02000000000000000000" pitchFamily="2" charset="0"/>
              </a:rPr>
              <a:t>Our Father, who art in heaven,</a:t>
            </a:r>
            <a:br>
              <a:rPr lang="en-US" sz="3200" dirty="0"/>
            </a:br>
            <a:r>
              <a:rPr lang="en-US" sz="3200" b="0" i="0" dirty="0">
                <a:effectLst/>
                <a:latin typeface="Roboto" panose="02000000000000000000" pitchFamily="2" charset="0"/>
              </a:rPr>
              <a:t>hallowed be thy name;</a:t>
            </a:r>
            <a:br>
              <a:rPr lang="en-US" sz="3200" dirty="0"/>
            </a:br>
            <a:r>
              <a:rPr lang="en-US" sz="3200" b="0" i="0" dirty="0">
                <a:effectLst/>
                <a:latin typeface="Roboto" panose="02000000000000000000" pitchFamily="2" charset="0"/>
              </a:rPr>
              <a:t>thy kingdom come,</a:t>
            </a:r>
            <a:br>
              <a:rPr lang="en-US" sz="3200" dirty="0"/>
            </a:br>
            <a:r>
              <a:rPr lang="en-US" sz="3200" b="0" i="0" dirty="0">
                <a:effectLst/>
                <a:latin typeface="Roboto" panose="02000000000000000000" pitchFamily="2" charset="0"/>
              </a:rPr>
              <a:t>thy will be done</a:t>
            </a:r>
            <a:br>
              <a:rPr lang="en-US" sz="3200" dirty="0"/>
            </a:br>
            <a:r>
              <a:rPr lang="en-US" sz="3200" b="0" i="0" dirty="0">
                <a:effectLst/>
                <a:latin typeface="Roboto" panose="02000000000000000000" pitchFamily="2" charset="0"/>
              </a:rPr>
              <a:t>on earth as it is in heaven.</a:t>
            </a:r>
            <a:br>
              <a:rPr lang="en-US" sz="3200" dirty="0"/>
            </a:br>
            <a:r>
              <a:rPr lang="en-US" sz="3200" b="0" i="0" dirty="0">
                <a:effectLst/>
                <a:latin typeface="Roboto" panose="02000000000000000000" pitchFamily="2" charset="0"/>
              </a:rPr>
              <a:t>Give us this day our daily bread,</a:t>
            </a:r>
            <a:br>
              <a:rPr lang="en-US" sz="3200" dirty="0"/>
            </a:br>
            <a:r>
              <a:rPr lang="en-US" sz="3200" b="0" i="0" dirty="0">
                <a:effectLst/>
                <a:latin typeface="Roboto" panose="02000000000000000000" pitchFamily="2" charset="0"/>
              </a:rPr>
              <a:t>and forgive us our trespasses,</a:t>
            </a:r>
            <a:br>
              <a:rPr lang="en-US" sz="3200" dirty="0"/>
            </a:br>
            <a:r>
              <a:rPr lang="en-US" sz="3200" b="0" i="0" dirty="0">
                <a:effectLst/>
                <a:latin typeface="Roboto" panose="02000000000000000000" pitchFamily="2" charset="0"/>
              </a:rPr>
              <a:t>as we forgive those who trespass against us;</a:t>
            </a:r>
            <a:br>
              <a:rPr lang="en-US" sz="3200" dirty="0"/>
            </a:br>
            <a:r>
              <a:rPr lang="en-US" sz="3200" b="0" i="0" dirty="0">
                <a:effectLst/>
                <a:latin typeface="Roboto" panose="02000000000000000000" pitchFamily="2" charset="0"/>
              </a:rPr>
              <a:t>and lead us not into temptation,</a:t>
            </a:r>
            <a:br>
              <a:rPr lang="en-US" sz="3200" dirty="0"/>
            </a:br>
            <a:r>
              <a:rPr lang="en-US" sz="3200" b="0" i="0" dirty="0">
                <a:effectLst/>
                <a:latin typeface="Roboto" panose="02000000000000000000" pitchFamily="2" charset="0"/>
              </a:rPr>
              <a:t>but deliver us from evil.</a:t>
            </a:r>
          </a:p>
          <a:p>
            <a:pPr algn="ctr"/>
            <a:r>
              <a:rPr lang="en-US" sz="3200" dirty="0">
                <a:latin typeface="Roboto" panose="02000000000000000000" pitchFamily="2" charset="0"/>
              </a:rPr>
              <a:t>Amen.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31991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2" y="838200"/>
            <a:ext cx="6094413" cy="11430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latin typeface="Century Gothic" panose="020B0502020202020204" pitchFamily="34" charset="0"/>
              </a:rPr>
              <a:t>GETTING TO KNOW</a:t>
            </a:r>
            <a:br>
              <a:rPr lang="en-US" sz="3600" b="1" dirty="0">
                <a:latin typeface="Century Gothic" panose="020B0502020202020204" pitchFamily="34" charset="0"/>
              </a:rPr>
            </a:br>
            <a:r>
              <a:rPr lang="en-US" sz="10000" b="1" dirty="0">
                <a:latin typeface="Century Gothic" panose="020B0502020202020204" pitchFamily="34" charset="0"/>
              </a:rPr>
              <a:t>YOU!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9412" y="217503"/>
            <a:ext cx="5410200" cy="6400800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>
                <a:latin typeface="Century Gothic" panose="020B0502020202020204" pitchFamily="34" charset="0"/>
              </a:rPr>
              <a:t>What is your name?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>
                <a:latin typeface="Century Gothic" panose="020B0502020202020204" pitchFamily="34" charset="0"/>
              </a:rPr>
              <a:t>Have you attended Mass at St. Pius X for long, and how would you describe it as a parish?  </a:t>
            </a:r>
            <a:r>
              <a:rPr lang="en-US" sz="3200" u="sng" dirty="0">
                <a:latin typeface="Century Gothic" panose="020B0502020202020204" pitchFamily="34" charset="0"/>
              </a:rPr>
              <a:t>If not</a:t>
            </a:r>
            <a:r>
              <a:rPr lang="en-US" sz="3200" dirty="0">
                <a:latin typeface="Century Gothic" panose="020B0502020202020204" pitchFamily="34" charset="0"/>
              </a:rPr>
              <a:t>, what are you most looking forward to learning about the parish?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3200" dirty="0">
                <a:latin typeface="Century Gothic" panose="020B0502020202020204" pitchFamily="34" charset="0"/>
              </a:rPr>
              <a:t>What brought you to this class or called you to inquire about the Catholic Faith?</a:t>
            </a:r>
          </a:p>
        </p:txBody>
      </p:sp>
      <p:pic>
        <p:nvPicPr>
          <p:cNvPr id="3074" name="Picture 2" descr="Online Forums: Rating Exercise - VO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5265" y="1981200"/>
            <a:ext cx="5552706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2661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1163" y="190500"/>
            <a:ext cx="3961368" cy="584200"/>
          </a:xfrm>
        </p:spPr>
        <p:txBody>
          <a:bodyPr/>
          <a:lstStyle/>
          <a:p>
            <a:pPr algn="ctr"/>
            <a:r>
              <a:rPr lang="en-US" sz="3600" b="1" dirty="0">
                <a:latin typeface="Century Gothic" panose="020B0502020202020204" pitchFamily="34" charset="0"/>
              </a:rPr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200" b="1" dirty="0">
                <a:latin typeface="Century Gothic" panose="020B0502020202020204" pitchFamily="34" charset="0"/>
              </a:rPr>
              <a:t>Inquiry</a:t>
            </a:r>
          </a:p>
          <a:p>
            <a:pPr lvl="1"/>
            <a:r>
              <a:rPr lang="en-US" sz="2200" dirty="0">
                <a:latin typeface="Century Gothic" panose="020B0502020202020204" pitchFamily="34" charset="0"/>
              </a:rPr>
              <a:t>So, you want to become Catholic. Now what?</a:t>
            </a:r>
          </a:p>
          <a:p>
            <a:pPr lvl="0"/>
            <a:r>
              <a:rPr lang="en-US" sz="2200" b="1" dirty="0">
                <a:latin typeface="Century Gothic" panose="020B0502020202020204" pitchFamily="34" charset="0"/>
              </a:rPr>
              <a:t>Catechumenate</a:t>
            </a:r>
          </a:p>
          <a:p>
            <a:pPr lvl="1"/>
            <a:r>
              <a:rPr lang="en-US" sz="2200" dirty="0">
                <a:latin typeface="Century Gothic" panose="020B0502020202020204" pitchFamily="34" charset="0"/>
              </a:rPr>
              <a:t>Period of Catechesis (Religious Instruction)</a:t>
            </a:r>
          </a:p>
          <a:p>
            <a:pPr lvl="1"/>
            <a:r>
              <a:rPr lang="en-US" sz="2200" dirty="0">
                <a:latin typeface="Century Gothic" panose="020B0502020202020204" pitchFamily="34" charset="0"/>
              </a:rPr>
              <a:t>Literally means, “to echo”</a:t>
            </a:r>
          </a:p>
          <a:p>
            <a:pPr lvl="0"/>
            <a:r>
              <a:rPr lang="en-US" sz="2200" b="1" dirty="0">
                <a:latin typeface="Century Gothic" panose="020B0502020202020204" pitchFamily="34" charset="0"/>
              </a:rPr>
              <a:t>Purification &amp; Enlightenment</a:t>
            </a:r>
          </a:p>
          <a:p>
            <a:pPr lvl="1"/>
            <a:r>
              <a:rPr lang="en-US" sz="2200" dirty="0">
                <a:latin typeface="Century Gothic" panose="020B0502020202020204" pitchFamily="34" charset="0"/>
              </a:rPr>
              <a:t>Period of Prayer and Discernment</a:t>
            </a:r>
          </a:p>
          <a:p>
            <a:pPr lvl="1"/>
            <a:r>
              <a:rPr lang="en-US" sz="2200" dirty="0">
                <a:latin typeface="Century Gothic" panose="020B0502020202020204" pitchFamily="34" charset="0"/>
              </a:rPr>
              <a:t>Holy Week</a:t>
            </a:r>
          </a:p>
          <a:p>
            <a:pPr lvl="1"/>
            <a:r>
              <a:rPr lang="en-US" sz="2200" dirty="0">
                <a:latin typeface="Century Gothic" panose="020B0502020202020204" pitchFamily="34" charset="0"/>
              </a:rPr>
              <a:t>Easter Vigil</a:t>
            </a:r>
          </a:p>
          <a:p>
            <a:pPr lvl="0"/>
            <a:r>
              <a:rPr lang="en-US" sz="2200" b="1" dirty="0">
                <a:latin typeface="Century Gothic" panose="020B0502020202020204" pitchFamily="34" charset="0"/>
              </a:rPr>
              <a:t>Mystagogy</a:t>
            </a:r>
          </a:p>
          <a:p>
            <a:pPr lvl="1"/>
            <a:r>
              <a:rPr lang="en-US" sz="2200" dirty="0">
                <a:latin typeface="Century Gothic" panose="020B0502020202020204" pitchFamily="34" charset="0"/>
              </a:rPr>
              <a:t>Continued catechesis and welcoming into the family of faith.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18412" y="990600"/>
            <a:ext cx="4570413" cy="5384800"/>
          </a:xfrm>
        </p:spPr>
        <p:txBody>
          <a:bodyPr>
            <a:norm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latin typeface="Century Gothic" panose="020B0502020202020204" pitchFamily="34" charset="0"/>
              </a:rPr>
              <a:t>RCIA Process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Mass Attendance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Calendar/Topics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Candidates vs. Catechumens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Baptismal Certificates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Godparents/Sponsors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Weekly Procedures – Gospel (Liturgical Year), Lesson, Discussion, Prayer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Homework – Video, Workbook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Formed.org &amp; other resources</a:t>
            </a:r>
          </a:p>
        </p:txBody>
      </p:sp>
    </p:spTree>
    <p:extLst>
      <p:ext uri="{BB962C8B-B14F-4D97-AF65-F5344CB8AC3E}">
        <p14:creationId xmlns:p14="http://schemas.microsoft.com/office/powerpoint/2010/main" val="2611363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1163" y="190500"/>
            <a:ext cx="3961368" cy="584200"/>
          </a:xfrm>
        </p:spPr>
        <p:txBody>
          <a:bodyPr/>
          <a:lstStyle/>
          <a:p>
            <a:pPr algn="ctr"/>
            <a:r>
              <a:rPr lang="en-US" sz="3600" b="1" dirty="0">
                <a:latin typeface="Century Gothic" panose="020B0502020202020204" pitchFamily="34" charset="0"/>
              </a:rPr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200" dirty="0">
                <a:latin typeface="Century Gothic" panose="020B0502020202020204" pitchFamily="34" charset="0"/>
              </a:rPr>
              <a:t>“Catholics go to Mass.”</a:t>
            </a:r>
          </a:p>
          <a:p>
            <a:pPr lvl="0"/>
            <a:endParaRPr lang="en-US" sz="2200" i="1" dirty="0">
              <a:latin typeface="Century Gothic" panose="020B0502020202020204" pitchFamily="34" charset="0"/>
            </a:endParaRPr>
          </a:p>
          <a:p>
            <a:r>
              <a:rPr lang="en-US" sz="2200" dirty="0">
                <a:latin typeface="Century Gothic" panose="020B0502020202020204" pitchFamily="34" charset="0"/>
              </a:rPr>
              <a:t>Weekend Masses</a:t>
            </a:r>
          </a:p>
          <a:p>
            <a:pPr lvl="1"/>
            <a:r>
              <a:rPr lang="en-US" sz="1800" dirty="0">
                <a:latin typeface="Century Gothic" panose="020B0502020202020204" pitchFamily="34" charset="0"/>
              </a:rPr>
              <a:t>Saturday Vigil - 5:00 PM</a:t>
            </a:r>
          </a:p>
          <a:p>
            <a:pPr lvl="1"/>
            <a:r>
              <a:rPr lang="en-US" sz="1800" dirty="0">
                <a:latin typeface="Century Gothic" panose="020B0502020202020204" pitchFamily="34" charset="0"/>
              </a:rPr>
              <a:t>Sundays - 7:30 AM, 9:00 AM, 11:30 AM</a:t>
            </a:r>
          </a:p>
          <a:p>
            <a:r>
              <a:rPr lang="en-US" sz="2200" dirty="0">
                <a:latin typeface="Century Gothic" panose="020B0502020202020204" pitchFamily="34" charset="0"/>
              </a:rPr>
              <a:t>Daily Masses</a:t>
            </a:r>
          </a:p>
          <a:p>
            <a:pPr lvl="1"/>
            <a:r>
              <a:rPr lang="en-US" sz="1800" dirty="0">
                <a:latin typeface="Century Gothic" panose="020B0502020202020204" pitchFamily="34" charset="0"/>
              </a:rPr>
              <a:t>Mon, Thurs, Fri - 5:15 PM</a:t>
            </a:r>
          </a:p>
          <a:p>
            <a:pPr lvl="1"/>
            <a:r>
              <a:rPr lang="en-US" sz="1800" dirty="0">
                <a:latin typeface="Century Gothic" panose="020B0502020202020204" pitchFamily="34" charset="0"/>
              </a:rPr>
              <a:t>Tues - 8:30 AM		</a:t>
            </a:r>
          </a:p>
          <a:p>
            <a:endParaRPr lang="en-US" sz="2200" dirty="0">
              <a:latin typeface="Century Gothic" panose="020B0502020202020204" pitchFamily="34" charset="0"/>
            </a:endParaRPr>
          </a:p>
          <a:p>
            <a:r>
              <a:rPr lang="en-US" sz="2200" dirty="0">
                <a:latin typeface="Century Gothic" panose="020B0502020202020204" pitchFamily="34" charset="0"/>
              </a:rPr>
              <a:t>Cross your arms for a blessing!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21163" y="990600"/>
            <a:ext cx="3961368" cy="5384800"/>
          </a:xfrm>
        </p:spPr>
        <p:txBody>
          <a:bodyPr>
            <a:normAutofit lnSpcReduction="10000"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RCIA Process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Century Gothic" panose="020B0502020202020204" pitchFamily="34" charset="0"/>
              </a:rPr>
              <a:t>Mass Attendance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Calendar/Topics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Candidates vs. Catechumens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Baptismal Certificates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Godparents/Sponsors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Weekly Procedures – Gospel (Liturgical Year), Lesson, Discussion, Prayer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Homework – Video, Workbook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Formed.org &amp; other resources</a:t>
            </a:r>
          </a:p>
        </p:txBody>
      </p:sp>
    </p:spTree>
    <p:extLst>
      <p:ext uri="{BB962C8B-B14F-4D97-AF65-F5344CB8AC3E}">
        <p14:creationId xmlns:p14="http://schemas.microsoft.com/office/powerpoint/2010/main" val="2528089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1163" y="190500"/>
            <a:ext cx="3961368" cy="584200"/>
          </a:xfrm>
        </p:spPr>
        <p:txBody>
          <a:bodyPr/>
          <a:lstStyle/>
          <a:p>
            <a:pPr algn="ctr"/>
            <a:r>
              <a:rPr lang="en-US" sz="3600" b="1" dirty="0">
                <a:latin typeface="Century Gothic" panose="020B0502020202020204" pitchFamily="34" charset="0"/>
              </a:rPr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200" b="1" dirty="0">
                <a:latin typeface="Century Gothic" panose="020B0502020202020204" pitchFamily="34" charset="0"/>
              </a:rPr>
              <a:t>Liturgical Calendar</a:t>
            </a:r>
          </a:p>
          <a:p>
            <a:pPr lvl="1"/>
            <a:r>
              <a:rPr lang="en-US" sz="2200" dirty="0">
                <a:latin typeface="Century Gothic" panose="020B0502020202020204" pitchFamily="34" charset="0"/>
              </a:rPr>
              <a:t>Ordinary Time - </a:t>
            </a:r>
            <a:r>
              <a:rPr lang="en-US" sz="22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Green</a:t>
            </a:r>
          </a:p>
          <a:p>
            <a:pPr lvl="1"/>
            <a:r>
              <a:rPr lang="en-US" sz="2200" dirty="0">
                <a:latin typeface="Century Gothic" panose="020B0502020202020204" pitchFamily="34" charset="0"/>
              </a:rPr>
              <a:t>Advent - </a:t>
            </a:r>
            <a:r>
              <a:rPr lang="en-US" sz="22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Purple</a:t>
            </a:r>
          </a:p>
          <a:p>
            <a:pPr lvl="1"/>
            <a:r>
              <a:rPr lang="en-US" sz="2200" dirty="0">
                <a:latin typeface="Century Gothic" panose="020B0502020202020204" pitchFamily="34" charset="0"/>
              </a:rPr>
              <a:t>Christmas - </a:t>
            </a:r>
            <a:r>
              <a:rPr lang="en-US" sz="2200" b="1" dirty="0">
                <a:latin typeface="Century Gothic" panose="020B0502020202020204" pitchFamily="34" charset="0"/>
              </a:rPr>
              <a:t>White</a:t>
            </a:r>
          </a:p>
          <a:p>
            <a:pPr lvl="1"/>
            <a:r>
              <a:rPr lang="en-US" sz="2200" dirty="0">
                <a:latin typeface="Century Gothic" panose="020B0502020202020204" pitchFamily="34" charset="0"/>
              </a:rPr>
              <a:t>Ordinary Time - </a:t>
            </a:r>
            <a:r>
              <a:rPr lang="en-US" sz="22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Green</a:t>
            </a:r>
          </a:p>
          <a:p>
            <a:pPr lvl="1"/>
            <a:r>
              <a:rPr lang="en-US" sz="2200" dirty="0">
                <a:latin typeface="Century Gothic" panose="020B0502020202020204" pitchFamily="34" charset="0"/>
              </a:rPr>
              <a:t>Lent - </a:t>
            </a:r>
            <a:r>
              <a:rPr lang="en-US" sz="2200" b="1" dirty="0">
                <a:latin typeface="Century Gothic" panose="020B0502020202020204" pitchFamily="34" charset="0"/>
              </a:rPr>
              <a:t>Purple</a:t>
            </a:r>
          </a:p>
          <a:p>
            <a:pPr lvl="1"/>
            <a:r>
              <a:rPr lang="en-US" sz="2200" dirty="0">
                <a:latin typeface="Century Gothic" panose="020B0502020202020204" pitchFamily="34" charset="0"/>
              </a:rPr>
              <a:t>Triduum - </a:t>
            </a:r>
            <a:r>
              <a:rPr lang="en-US" sz="2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Red</a:t>
            </a:r>
          </a:p>
          <a:p>
            <a:pPr lvl="1"/>
            <a:r>
              <a:rPr lang="en-US" sz="2200" dirty="0">
                <a:latin typeface="Century Gothic" panose="020B0502020202020204" pitchFamily="34" charset="0"/>
              </a:rPr>
              <a:t>Easter - </a:t>
            </a:r>
            <a:r>
              <a:rPr lang="en-US" sz="2200" b="1" dirty="0">
                <a:latin typeface="Century Gothic" panose="020B0502020202020204" pitchFamily="34" charset="0"/>
              </a:rPr>
              <a:t>White</a:t>
            </a:r>
          </a:p>
          <a:p>
            <a:pPr lvl="1"/>
            <a:r>
              <a:rPr lang="en-US" sz="2200" dirty="0">
                <a:latin typeface="Century Gothic" panose="020B0502020202020204" pitchFamily="34" charset="0"/>
              </a:rPr>
              <a:t>Feast Days – </a:t>
            </a:r>
            <a:r>
              <a:rPr lang="en-US" sz="2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Red</a:t>
            </a:r>
            <a:r>
              <a:rPr lang="en-US" sz="2200" dirty="0">
                <a:latin typeface="Century Gothic" panose="020B0502020202020204" pitchFamily="34" charset="0"/>
              </a:rPr>
              <a:t> or </a:t>
            </a:r>
            <a:r>
              <a:rPr lang="en-US" sz="2200" b="1" dirty="0">
                <a:latin typeface="Century Gothic" panose="020B0502020202020204" pitchFamily="34" charset="0"/>
              </a:rPr>
              <a:t>White</a:t>
            </a:r>
          </a:p>
          <a:p>
            <a:pPr lvl="0"/>
            <a:endParaRPr lang="en-US" sz="2200" b="1" dirty="0">
              <a:latin typeface="Century Gothic" panose="020B0502020202020204" pitchFamily="34" charset="0"/>
            </a:endParaRPr>
          </a:p>
          <a:p>
            <a:pPr lvl="0"/>
            <a:r>
              <a:rPr lang="en-US" sz="2200" b="1" dirty="0">
                <a:latin typeface="Century Gothic" panose="020B0502020202020204" pitchFamily="34" charset="0"/>
              </a:rPr>
              <a:t>Course Calendar</a:t>
            </a:r>
          </a:p>
          <a:p>
            <a:pPr lvl="1"/>
            <a:r>
              <a:rPr lang="en-US" sz="2200" dirty="0">
                <a:latin typeface="Century Gothic" panose="020B0502020202020204" pitchFamily="34" charset="0"/>
              </a:rPr>
              <a:t>Weekly Topics Covered</a:t>
            </a:r>
          </a:p>
          <a:p>
            <a:pPr lvl="1"/>
            <a:r>
              <a:rPr lang="en-US" sz="2200" dirty="0">
                <a:latin typeface="Century Gothic" panose="020B0502020202020204" pitchFamily="34" charset="0"/>
              </a:rPr>
              <a:t>Important Dates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21163" y="990600"/>
            <a:ext cx="3961368" cy="5384800"/>
          </a:xfrm>
        </p:spPr>
        <p:txBody>
          <a:bodyPr>
            <a:normAutofit lnSpcReduction="10000"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RCIA Process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Mass Attendance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latin typeface="Century Gothic" panose="020B0502020202020204" pitchFamily="34" charset="0"/>
              </a:rPr>
              <a:t>Calendar/Topics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Candidates vs. Catechumens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Baptismal Certificates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Godparents/Sponsors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Weekly Procedures – Gospel (Liturgical Year), Lesson, Discussion, Prayer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Homework – Video, Workbook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Formed.org &amp; other resources</a:t>
            </a:r>
          </a:p>
        </p:txBody>
      </p:sp>
    </p:spTree>
    <p:extLst>
      <p:ext uri="{BB962C8B-B14F-4D97-AF65-F5344CB8AC3E}">
        <p14:creationId xmlns:p14="http://schemas.microsoft.com/office/powerpoint/2010/main" val="3493153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1163" y="190500"/>
            <a:ext cx="3961368" cy="584200"/>
          </a:xfrm>
        </p:spPr>
        <p:txBody>
          <a:bodyPr/>
          <a:lstStyle/>
          <a:p>
            <a:pPr algn="ctr"/>
            <a:r>
              <a:rPr lang="en-US" sz="3600" b="1" dirty="0">
                <a:latin typeface="Century Gothic" panose="020B0502020202020204" pitchFamily="34" charset="0"/>
              </a:rPr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200" b="1" dirty="0">
                <a:latin typeface="Century Gothic" panose="020B0502020202020204" pitchFamily="34" charset="0"/>
              </a:rPr>
              <a:t>Catechumen</a:t>
            </a:r>
          </a:p>
          <a:p>
            <a:pPr lvl="1"/>
            <a:r>
              <a:rPr lang="en-US" sz="2200" dirty="0">
                <a:latin typeface="Century Gothic" panose="020B0502020202020204" pitchFamily="34" charset="0"/>
              </a:rPr>
              <a:t>Unbaptized</a:t>
            </a:r>
          </a:p>
          <a:p>
            <a:pPr lvl="1"/>
            <a:r>
              <a:rPr lang="en-US" sz="2200" dirty="0">
                <a:latin typeface="Century Gothic" panose="020B0502020202020204" pitchFamily="34" charset="0"/>
              </a:rPr>
              <a:t>Need Godparent/Sponsor Eligibility Form</a:t>
            </a:r>
          </a:p>
          <a:p>
            <a:pPr lvl="0"/>
            <a:r>
              <a:rPr lang="en-US" sz="2200" b="1" dirty="0">
                <a:latin typeface="Century Gothic" panose="020B0502020202020204" pitchFamily="34" charset="0"/>
              </a:rPr>
              <a:t>Candidate</a:t>
            </a:r>
          </a:p>
          <a:p>
            <a:pPr lvl="1"/>
            <a:r>
              <a:rPr lang="en-US" sz="2200" dirty="0">
                <a:latin typeface="Century Gothic" panose="020B0502020202020204" pitchFamily="34" charset="0"/>
              </a:rPr>
              <a:t>Already baptized</a:t>
            </a:r>
          </a:p>
          <a:p>
            <a:pPr lvl="1"/>
            <a:r>
              <a:rPr lang="en-US" sz="2200" dirty="0">
                <a:latin typeface="Century Gothic" panose="020B0502020202020204" pitchFamily="34" charset="0"/>
              </a:rPr>
              <a:t>Need verification of your baptism in any Christian denomination.</a:t>
            </a:r>
          </a:p>
          <a:p>
            <a:pPr lvl="1"/>
            <a:r>
              <a:rPr lang="en-US" sz="2200" dirty="0">
                <a:latin typeface="Century Gothic" panose="020B0502020202020204" pitchFamily="34" charset="0"/>
              </a:rPr>
              <a:t>Need Godparent/Sponsor Eligibility Form</a:t>
            </a:r>
          </a:p>
          <a:p>
            <a:r>
              <a:rPr lang="en-US" sz="2200" b="1" dirty="0">
                <a:latin typeface="Century Gothic" panose="020B0502020202020204" pitchFamily="34" charset="0"/>
              </a:rPr>
              <a:t>Godparent/Sponsor</a:t>
            </a:r>
          </a:p>
          <a:p>
            <a:pPr lvl="1"/>
            <a:r>
              <a:rPr lang="en-US" sz="2200" dirty="0">
                <a:latin typeface="Century Gothic" panose="020B0502020202020204" pitchFamily="34" charset="0"/>
              </a:rPr>
              <a:t>Practicing Catholic “in good standing” with the Catholic Church</a:t>
            </a:r>
          </a:p>
          <a:p>
            <a:pPr lvl="1"/>
            <a:r>
              <a:rPr lang="en-US" sz="2200" dirty="0">
                <a:latin typeface="Century Gothic" panose="020B0502020202020204" pitchFamily="34" charset="0"/>
              </a:rPr>
              <a:t>What does this mean?</a:t>
            </a:r>
          </a:p>
          <a:p>
            <a:pPr lvl="1"/>
            <a:r>
              <a:rPr lang="en-US" sz="2200" dirty="0">
                <a:latin typeface="Century Gothic" panose="020B0502020202020204" pitchFamily="34" charset="0"/>
              </a:rPr>
              <a:t>Only need one!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21162" y="990600"/>
            <a:ext cx="4064449" cy="5384800"/>
          </a:xfrm>
        </p:spPr>
        <p:txBody>
          <a:bodyPr>
            <a:normAutofit lnSpcReduction="10000"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RCIA Process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Mass Attendance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Calendar/Topics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latin typeface="Century Gothic" panose="020B0502020202020204" pitchFamily="34" charset="0"/>
              </a:rPr>
              <a:t>Candidates vs. Catechumens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latin typeface="Century Gothic" panose="020B0502020202020204" pitchFamily="34" charset="0"/>
              </a:rPr>
              <a:t>Baptismal Certificates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latin typeface="Century Gothic" panose="020B0502020202020204" pitchFamily="34" charset="0"/>
              </a:rPr>
              <a:t>Godparents/Sponsors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Weekly Procedures – Gospel (Liturgical Year), Lesson, Discussion, Prayer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Homework – Video, Workbook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Formed.org &amp; other resources</a:t>
            </a:r>
          </a:p>
        </p:txBody>
      </p:sp>
    </p:spTree>
    <p:extLst>
      <p:ext uri="{BB962C8B-B14F-4D97-AF65-F5344CB8AC3E}">
        <p14:creationId xmlns:p14="http://schemas.microsoft.com/office/powerpoint/2010/main" val="3055891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1163" y="190500"/>
            <a:ext cx="3961368" cy="584200"/>
          </a:xfrm>
        </p:spPr>
        <p:txBody>
          <a:bodyPr/>
          <a:lstStyle/>
          <a:p>
            <a:pPr algn="ctr"/>
            <a:r>
              <a:rPr lang="en-US" sz="3600" b="1" dirty="0">
                <a:latin typeface="Century Gothic" panose="020B0502020202020204" pitchFamily="34" charset="0"/>
              </a:rPr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>
                <a:latin typeface="Century Gothic" panose="020B0502020202020204" pitchFamily="34" charset="0"/>
              </a:rPr>
              <a:t>What will classes look like?</a:t>
            </a:r>
          </a:p>
          <a:p>
            <a:pPr lvl="1"/>
            <a:r>
              <a:rPr lang="en-US" sz="2800" dirty="0">
                <a:latin typeface="Century Gothic" panose="020B0502020202020204" pitchFamily="34" charset="0"/>
              </a:rPr>
              <a:t>Prayer</a:t>
            </a:r>
          </a:p>
          <a:p>
            <a:pPr lvl="1"/>
            <a:r>
              <a:rPr lang="en-US" sz="2800" dirty="0">
                <a:latin typeface="Century Gothic" panose="020B0502020202020204" pitchFamily="34" charset="0"/>
              </a:rPr>
              <a:t>Questions from previous week</a:t>
            </a:r>
          </a:p>
          <a:p>
            <a:pPr lvl="1"/>
            <a:r>
              <a:rPr lang="en-US" sz="2800" dirty="0">
                <a:latin typeface="Century Gothic" panose="020B0502020202020204" pitchFamily="34" charset="0"/>
              </a:rPr>
              <a:t>Lesson &amp; Discussion</a:t>
            </a:r>
          </a:p>
          <a:p>
            <a:pPr lvl="1"/>
            <a:r>
              <a:rPr lang="en-US" sz="2800" dirty="0">
                <a:latin typeface="Century Gothic" panose="020B0502020202020204" pitchFamily="34" charset="0"/>
              </a:rPr>
              <a:t>Prayer</a:t>
            </a:r>
          </a:p>
          <a:p>
            <a:pPr lvl="0"/>
            <a:r>
              <a:rPr lang="en-US" dirty="0">
                <a:latin typeface="Century Gothic" panose="020B0502020202020204" pitchFamily="34" charset="0"/>
              </a:rPr>
              <a:t>At Home</a:t>
            </a:r>
          </a:p>
          <a:p>
            <a:pPr lvl="1"/>
            <a:r>
              <a:rPr lang="en-US" sz="2800" dirty="0">
                <a:latin typeface="Century Gothic" panose="020B0502020202020204" pitchFamily="34" charset="0"/>
              </a:rPr>
              <a:t>Resources for the next week</a:t>
            </a:r>
          </a:p>
          <a:p>
            <a:pPr lvl="1"/>
            <a:r>
              <a:rPr lang="en-US" sz="2800" dirty="0">
                <a:latin typeface="Century Gothic" panose="020B0502020202020204" pitchFamily="34" charset="0"/>
              </a:rPr>
              <a:t>Bible, Catechism, Videos, etc.</a:t>
            </a:r>
          </a:p>
          <a:p>
            <a:pPr lvl="1"/>
            <a:endParaRPr lang="en-US" sz="2800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en-US" sz="3200" b="1" dirty="0">
                <a:solidFill>
                  <a:srgbClr val="890000"/>
                </a:solidFill>
                <a:latin typeface="Century Gothic" panose="020B0502020202020204" pitchFamily="34" charset="0"/>
                <a:hlinkClick r:id="rId2"/>
              </a:rPr>
              <a:t>www.stpiusxnc.com/rcia-2025</a:t>
            </a:r>
            <a:endParaRPr lang="en-US" sz="3200" b="1" dirty="0">
              <a:solidFill>
                <a:srgbClr val="890000"/>
              </a:solidFill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endParaRPr lang="en-US" sz="3200" b="1" dirty="0">
              <a:solidFill>
                <a:srgbClr val="89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21163" y="990600"/>
            <a:ext cx="3961368" cy="5384800"/>
          </a:xfrm>
        </p:spPr>
        <p:txBody>
          <a:bodyPr>
            <a:normAutofit lnSpcReduction="10000"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RCIA Process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Mass Attendance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Calendar/Topics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Candidates vs. Catechumens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Baptismal Certificates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Godparents/Sponsors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latin typeface="Century Gothic" panose="020B0502020202020204" pitchFamily="34" charset="0"/>
              </a:rPr>
              <a:t>Weekly Procedures – Gospel (Liturgical Year), Lesson, Discussion, Prayer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latin typeface="Century Gothic" panose="020B0502020202020204" pitchFamily="34" charset="0"/>
              </a:rPr>
              <a:t>Homework – Video, Workbook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Formed.org &amp; other resources</a:t>
            </a:r>
          </a:p>
        </p:txBody>
      </p:sp>
    </p:spTree>
    <p:extLst>
      <p:ext uri="{BB962C8B-B14F-4D97-AF65-F5344CB8AC3E}">
        <p14:creationId xmlns:p14="http://schemas.microsoft.com/office/powerpoint/2010/main" val="2984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1163" y="190500"/>
            <a:ext cx="3961368" cy="584200"/>
          </a:xfrm>
        </p:spPr>
        <p:txBody>
          <a:bodyPr/>
          <a:lstStyle/>
          <a:p>
            <a:pPr algn="ctr"/>
            <a:r>
              <a:rPr lang="en-US" sz="3600" b="1" dirty="0">
                <a:latin typeface="Century Gothic" panose="020B0502020202020204" pitchFamily="34" charset="0"/>
              </a:rPr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212" y="304800"/>
            <a:ext cx="6828304" cy="2819401"/>
          </a:xfrm>
        </p:spPr>
        <p:txBody>
          <a:bodyPr>
            <a:noAutofit/>
          </a:bodyPr>
          <a:lstStyle/>
          <a:p>
            <a:pPr lvl="0"/>
            <a:r>
              <a:rPr lang="en-US" sz="1600" dirty="0">
                <a:latin typeface="Century Gothic" panose="020B0502020202020204" pitchFamily="34" charset="0"/>
              </a:rPr>
              <a:t>Formed.org (Web &amp; App)</a:t>
            </a:r>
          </a:p>
          <a:p>
            <a:pPr lvl="1"/>
            <a:r>
              <a:rPr lang="en-US" sz="1600" dirty="0">
                <a:latin typeface="Century Gothic" panose="020B0502020202020204" pitchFamily="34" charset="0"/>
              </a:rPr>
              <a:t>“Sign Up” / “Sign Up as a Parishioner”</a:t>
            </a:r>
          </a:p>
          <a:p>
            <a:pPr lvl="1"/>
            <a:r>
              <a:rPr lang="en-US" sz="1600" dirty="0">
                <a:latin typeface="Century Gothic" panose="020B0502020202020204" pitchFamily="34" charset="0"/>
              </a:rPr>
              <a:t>Enter: “St. Pius X” and select the one in Greensboro, NC</a:t>
            </a:r>
          </a:p>
          <a:p>
            <a:pPr lvl="1"/>
            <a:r>
              <a:rPr lang="en-US" sz="1600" dirty="0">
                <a:latin typeface="Century Gothic" panose="020B0502020202020204" pitchFamily="34" charset="0"/>
              </a:rPr>
              <a:t>Click “Next” and enter your personal information.</a:t>
            </a:r>
          </a:p>
          <a:p>
            <a:pPr lvl="1"/>
            <a:r>
              <a:rPr lang="en-US" sz="1600" dirty="0">
                <a:latin typeface="Century Gothic" panose="020B0502020202020204" pitchFamily="34" charset="0"/>
              </a:rPr>
              <a:t>Use on desktop or download the app for your device.</a:t>
            </a:r>
          </a:p>
          <a:p>
            <a:pPr lvl="1"/>
            <a:r>
              <a:rPr lang="en-US" sz="1600" dirty="0">
                <a:latin typeface="Century Gothic" panose="020B0502020202020204" pitchFamily="34" charset="0"/>
              </a:rPr>
              <a:t>All </a:t>
            </a:r>
            <a:r>
              <a:rPr lang="en-US" sz="1600" dirty="0" err="1">
                <a:latin typeface="Century Gothic" panose="020B0502020202020204" pitchFamily="34" charset="0"/>
              </a:rPr>
              <a:t>Symbolon</a:t>
            </a:r>
            <a:r>
              <a:rPr lang="en-US" sz="1600" dirty="0">
                <a:latin typeface="Century Gothic" panose="020B0502020202020204" pitchFamily="34" charset="0"/>
              </a:rPr>
              <a:t> videos can be found here.</a:t>
            </a:r>
          </a:p>
          <a:p>
            <a:pPr lvl="0"/>
            <a:r>
              <a:rPr lang="en-US" sz="1600" dirty="0">
                <a:latin typeface="Century Gothic" panose="020B0502020202020204" pitchFamily="34" charset="0"/>
              </a:rPr>
              <a:t>Laudate (App Store)</a:t>
            </a:r>
          </a:p>
          <a:p>
            <a:pPr lvl="0"/>
            <a:r>
              <a:rPr lang="en-US" sz="1600" dirty="0">
                <a:latin typeface="Century Gothic" panose="020B0502020202020204" pitchFamily="34" charset="0"/>
              </a:rPr>
              <a:t>Realm (App Store)</a:t>
            </a:r>
          </a:p>
          <a:p>
            <a:pPr lvl="0"/>
            <a:r>
              <a:rPr lang="en-US" sz="1600" dirty="0">
                <a:latin typeface="Century Gothic" panose="020B0502020202020204" pitchFamily="34" charset="0"/>
              </a:rPr>
              <a:t>USCCB (Web)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21163" y="990600"/>
            <a:ext cx="3961368" cy="5384800"/>
          </a:xfrm>
        </p:spPr>
        <p:txBody>
          <a:bodyPr>
            <a:normAutofit lnSpcReduction="10000"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RCIA Process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Mass Attendance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Calendar/Topics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Candidates vs. Catechumens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Baptismal Certificates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Godparents/Sponsors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Weekly Procedures – Gospel (Liturgical Year), Lesson, Discussion, Prayer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Homework – Video, Workbook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latin typeface="Century Gothic" panose="020B0502020202020204" pitchFamily="34" charset="0"/>
              </a:rPr>
              <a:t>Formed.org &amp; other resources</a:t>
            </a:r>
          </a:p>
        </p:txBody>
      </p:sp>
      <p:pic>
        <p:nvPicPr>
          <p:cNvPr id="2050" name="Picture 2" descr="Realm Connect App | Cherry Street Baptist Chur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624" y="4988719"/>
            <a:ext cx="4117376" cy="1386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Laudate App - St. Louis Catholic Church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568" y="4991766"/>
            <a:ext cx="2773362" cy="1386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Victim Assistance - Catholic Diocese of Memphi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576" y="3733801"/>
            <a:ext cx="4412044" cy="1082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69115" y="3733800"/>
            <a:ext cx="2467057" cy="1082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512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Red Radial 16x9">
  <a:themeElements>
    <a:clrScheme name="RedRadial_16x9">
      <a:dk1>
        <a:sysClr val="windowText" lastClr="000000"/>
      </a:dk1>
      <a:lt1>
        <a:sysClr val="window" lastClr="FFFFFF"/>
      </a:lt1>
      <a:dk2>
        <a:srgbClr val="960000"/>
      </a:dk2>
      <a:lt2>
        <a:srgbClr val="BCB49E"/>
      </a:lt2>
      <a:accent1>
        <a:srgbClr val="DDA859"/>
      </a:accent1>
      <a:accent2>
        <a:srgbClr val="968A68"/>
      </a:accent2>
      <a:accent3>
        <a:srgbClr val="D3432B"/>
      </a:accent3>
      <a:accent4>
        <a:srgbClr val="BD9B47"/>
      </a:accent4>
      <a:accent5>
        <a:srgbClr val="618F91"/>
      </a:accent5>
      <a:accent6>
        <a:srgbClr val="DD7323"/>
      </a:accent6>
      <a:hlink>
        <a:srgbClr val="DDA859"/>
      </a:hlink>
      <a:folHlink>
        <a:srgbClr val="968A68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8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2804895.potx" id="{50B211C3-0308-4A23-B662-EA2AE6F4DF70}" vid="{1581190B-70AB-4E5E-B6DA-D42AF0078983}"/>
    </a:ext>
  </a:extLst>
</a:theme>
</file>

<file path=ppt/theme/theme2.xml><?xml version="1.0" encoding="utf-8"?>
<a:theme xmlns:a="http://schemas.openxmlformats.org/drawingml/2006/main" name="Office Theme">
  <a:themeElements>
    <a:clrScheme name="RedRadial_16x9">
      <a:dk1>
        <a:sysClr val="windowText" lastClr="000000"/>
      </a:dk1>
      <a:lt1>
        <a:sysClr val="window" lastClr="FFFFFF"/>
      </a:lt1>
      <a:dk2>
        <a:srgbClr val="960000"/>
      </a:dk2>
      <a:lt2>
        <a:srgbClr val="BCB49E"/>
      </a:lt2>
      <a:accent1>
        <a:srgbClr val="DDA859"/>
      </a:accent1>
      <a:accent2>
        <a:srgbClr val="968A68"/>
      </a:accent2>
      <a:accent3>
        <a:srgbClr val="D3432B"/>
      </a:accent3>
      <a:accent4>
        <a:srgbClr val="BD9B47"/>
      </a:accent4>
      <a:accent5>
        <a:srgbClr val="618F91"/>
      </a:accent5>
      <a:accent6>
        <a:srgbClr val="DD7323"/>
      </a:accent6>
      <a:hlink>
        <a:srgbClr val="DDA859"/>
      </a:hlink>
      <a:folHlink>
        <a:srgbClr val="968A68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RedRadial_16x9">
      <a:dk1>
        <a:sysClr val="windowText" lastClr="000000"/>
      </a:dk1>
      <a:lt1>
        <a:sysClr val="window" lastClr="FFFFFF"/>
      </a:lt1>
      <a:dk2>
        <a:srgbClr val="960000"/>
      </a:dk2>
      <a:lt2>
        <a:srgbClr val="BCB49E"/>
      </a:lt2>
      <a:accent1>
        <a:srgbClr val="DDA859"/>
      </a:accent1>
      <a:accent2>
        <a:srgbClr val="968A68"/>
      </a:accent2>
      <a:accent3>
        <a:srgbClr val="D3432B"/>
      </a:accent3>
      <a:accent4>
        <a:srgbClr val="BD9B47"/>
      </a:accent4>
      <a:accent5>
        <a:srgbClr val="618F91"/>
      </a:accent5>
      <a:accent6>
        <a:srgbClr val="DD7323"/>
      </a:accent6>
      <a:hlink>
        <a:srgbClr val="DDA859"/>
      </a:hlink>
      <a:folHlink>
        <a:srgbClr val="968A68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3F6784F7853749B68081A418ECDC05" ma:contentTypeVersion="14" ma:contentTypeDescription="Create a new document." ma:contentTypeScope="" ma:versionID="c68177c2e5f1fd0215f0dd3e2f056c6a">
  <xsd:schema xmlns:xsd="http://www.w3.org/2001/XMLSchema" xmlns:xs="http://www.w3.org/2001/XMLSchema" xmlns:p="http://schemas.microsoft.com/office/2006/metadata/properties" xmlns:ns3="dd14e8fb-aa57-4106-ae95-8a8f782e8de8" xmlns:ns4="92b1a98f-8395-42e4-8e48-77200968c936" targetNamespace="http://schemas.microsoft.com/office/2006/metadata/properties" ma:root="true" ma:fieldsID="949e5bf724930a47ded24eba7503aa36" ns3:_="" ns4:_="">
    <xsd:import namespace="dd14e8fb-aa57-4106-ae95-8a8f782e8de8"/>
    <xsd:import namespace="92b1a98f-8395-42e4-8e48-77200968c93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14e8fb-aa57-4106-ae95-8a8f782e8d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b1a98f-8395-42e4-8e48-77200968c936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DCB45B0-44E6-4A7F-925B-9F0E459F0FC2}">
  <ds:schemaRefs>
    <ds:schemaRef ds:uri="92b1a98f-8395-42e4-8e48-77200968c936"/>
    <ds:schemaRef ds:uri="http://schemas.microsoft.com/office/2006/metadata/properties"/>
    <ds:schemaRef ds:uri="http://purl.org/dc/elements/1.1/"/>
    <ds:schemaRef ds:uri="dd14e8fb-aa57-4106-ae95-8a8f782e8de8"/>
    <ds:schemaRef ds:uri="http://schemas.microsoft.com/office/infopath/2007/PartnerControls"/>
    <ds:schemaRef ds:uri="http://www.w3.org/XML/1998/namespace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C88A1966-7CDC-4BFB-AFC6-34DBEA43E0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d14e8fb-aa57-4106-ae95-8a8f782e8de8"/>
    <ds:schemaRef ds:uri="92b1a98f-8395-42e4-8e48-77200968c93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62A7F66-4B53-41FB-95BF-00F40B94F05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Red radial lines presentation (widescreen)</Template>
  <TotalTime>433</TotalTime>
  <Words>757</Words>
  <Application>Microsoft Macintosh PowerPoint</Application>
  <PresentationFormat>Custom</PresentationFormat>
  <Paragraphs>137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Cambria</vt:lpstr>
      <vt:lpstr>Century Gothic</vt:lpstr>
      <vt:lpstr>Helvetica Neue</vt:lpstr>
      <vt:lpstr>Roboto</vt:lpstr>
      <vt:lpstr>Red Radial 16x9</vt:lpstr>
      <vt:lpstr>RCIA  RITE OF CHRISTIAN INITIATION</vt:lpstr>
      <vt:lpstr>PowerPoint Presentation</vt:lpstr>
      <vt:lpstr>GETTING TO KNOW YOU!</vt:lpstr>
      <vt:lpstr>AGENDA</vt:lpstr>
      <vt:lpstr>AGENDA</vt:lpstr>
      <vt:lpstr>AGENDA</vt:lpstr>
      <vt:lpstr>AGENDA</vt:lpstr>
      <vt:lpstr>AGENDA</vt:lpstr>
      <vt:lpstr>AGENDA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RCIA  Inquiry SessioN</dc:title>
  <dc:creator>Lindsay Sartorio</dc:creator>
  <cp:lastModifiedBy>Lindsay Sartorio</cp:lastModifiedBy>
  <cp:revision>23</cp:revision>
  <dcterms:created xsi:type="dcterms:W3CDTF">2021-09-21T15:29:19Z</dcterms:created>
  <dcterms:modified xsi:type="dcterms:W3CDTF">2024-09-05T21:57:18Z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0x0101001F3F6784F7853749B68081A418ECDC05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